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2" r:id="rId2"/>
    <p:sldId id="267" r:id="rId3"/>
    <p:sldId id="268" r:id="rId4"/>
    <p:sldId id="259" r:id="rId5"/>
    <p:sldId id="263" r:id="rId6"/>
    <p:sldId id="258" r:id="rId7"/>
    <p:sldId id="264" r:id="rId8"/>
    <p:sldId id="266" r:id="rId9"/>
    <p:sldId id="269" r:id="rId10"/>
    <p:sldId id="270" r:id="rId11"/>
    <p:sldId id="271" r:id="rId12"/>
    <p:sldId id="273" r:id="rId13"/>
    <p:sldId id="272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rome Breen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59"/>
    <p:restoredTop sz="94336"/>
  </p:normalViewPr>
  <p:slideViewPr>
    <p:cSldViewPr snapToGrid="0" snapToObjects="1">
      <p:cViewPr>
        <p:scale>
          <a:sx n="80" d="100"/>
          <a:sy n="80" d="100"/>
        </p:scale>
        <p:origin x="1344" y="4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commentAuthors" Target="commentAuthors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34D72-EBA9-7341-8D00-D75EE242E0E3}" type="datetimeFigureOut">
              <a:rPr lang="en-US" smtClean="0"/>
              <a:t>5/6/16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DF2DAC-6D46-834F-A26A-55A395746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92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2DAC-6D46-834F-A26A-55A3957463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8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2DAC-6D46-834F-A26A-55A3957463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25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Supplemental</a:t>
            </a:r>
            <a:r>
              <a:rPr lang="en-US" baseline="0" dirty="0" smtClean="0"/>
              <a:t> Figure 1: QQ and Manhattan plots for the anchor MDD samples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2DAC-6D46-834F-A26A-55A3957463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435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Supplemental</a:t>
            </a:r>
            <a:r>
              <a:rPr lang="en-US" baseline="0" dirty="0" smtClean="0"/>
              <a:t> Figure 2: nine forest plots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2DAC-6D46-834F-A26A-55A39574634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28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Supplemental</a:t>
            </a:r>
            <a:r>
              <a:rPr lang="en-US" baseline="0" dirty="0" smtClean="0"/>
              <a:t> Figure 3: nine regional plots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2DAC-6D46-834F-A26A-55A3957463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933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Supplemental</a:t>
            </a:r>
            <a:r>
              <a:rPr lang="en-US" baseline="0" dirty="0" smtClean="0"/>
              <a:t> Figure </a:t>
            </a:r>
            <a:r>
              <a:rPr lang="en-US" baseline="0" dirty="0" smtClean="0"/>
              <a:t>4: SNP heritability by chromosome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2DAC-6D46-834F-A26A-55A3957463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95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Supplemental</a:t>
            </a:r>
            <a:r>
              <a:rPr lang="en-US" baseline="0" dirty="0" smtClean="0"/>
              <a:t> Figure </a:t>
            </a:r>
            <a:r>
              <a:rPr lang="en-US" baseline="0" dirty="0" smtClean="0"/>
              <a:t>5: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polygenic score analysis</a:t>
            </a:r>
            <a:r>
              <a:rPr lang="en-US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2DAC-6D46-834F-A26A-55A3957463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593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Supplemental</a:t>
            </a:r>
            <a:r>
              <a:rPr lang="en-US" baseline="0" dirty="0" smtClean="0"/>
              <a:t> Figure </a:t>
            </a:r>
            <a:r>
              <a:rPr lang="en-US" baseline="0" dirty="0" smtClean="0"/>
              <a:t>6: decile by OR plot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2DAC-6D46-834F-A26A-55A39574634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86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Supplemental</a:t>
            </a:r>
            <a:r>
              <a:rPr lang="en-US" baseline="0" dirty="0" smtClean="0"/>
              <a:t> Figure </a:t>
            </a:r>
            <a:r>
              <a:rPr lang="en-US" baseline="0" dirty="0" smtClean="0"/>
              <a:t>7: stratified LD score regression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2DAC-6D46-834F-A26A-55A39574634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319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008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66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5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3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50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89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564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225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56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59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13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21D9B-9C6D-9548-ADD8-50519F46C167}" type="datetimeFigureOut">
              <a:rPr lang="en-US" smtClean="0"/>
              <a:t>5/6/16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9471C-2163-334F-84C2-33769D2F5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99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58788" indent="-4572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Figures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43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05853" y="994611"/>
            <a:ext cx="2563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polygenic score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254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05853" y="994611"/>
            <a:ext cx="2388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GRS decile by OR plot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98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137359" y="5676900"/>
            <a:ext cx="486928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/>
              <a:t>Baseline. mdd2 top, scz2 bottom. Conserved is notable for both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552084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" y="1181100"/>
            <a:ext cx="805815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94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245" y="3602938"/>
            <a:ext cx="2978962" cy="28101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13" y="3546476"/>
            <a:ext cx="3145401" cy="29230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36133" y="64177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88758" y="28875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(a)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13957" y="339727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(b)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454114" y="3397276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(c)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885455" y="339727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(d)</a:t>
            </a:r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532734"/>
              </p:ext>
            </p:extLst>
          </p:nvPr>
        </p:nvGraphicFramePr>
        <p:xfrm>
          <a:off x="355569" y="388563"/>
          <a:ext cx="7855916" cy="2632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1284"/>
                <a:gridCol w="752475"/>
                <a:gridCol w="906740"/>
                <a:gridCol w="906740"/>
                <a:gridCol w="885788"/>
                <a:gridCol w="885788"/>
                <a:gridCol w="904573"/>
                <a:gridCol w="885788"/>
                <a:gridCol w="906740"/>
              </a:tblGrid>
              <a:tr h="1012416">
                <a:tc>
                  <a:txBody>
                    <a:bodyPr/>
                    <a:lstStyle/>
                    <a:p>
                      <a:pPr indent="36576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800" dirty="0">
                          <a:effectLst/>
                          <a:latin typeface="+mn-lt"/>
                        </a:rPr>
                        <a:t> </a:t>
                      </a:r>
                      <a:endParaRPr lang="en-AU" sz="8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39167" marR="39167" marT="0" marB="0" anchor="ctr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 smtClean="0">
                          <a:effectLst/>
                          <a:latin typeface="+mn-lt"/>
                        </a:rPr>
                        <a:t>Anchor </a:t>
                      </a:r>
                      <a:r>
                        <a:rPr lang="en-AU" sz="1000" dirty="0">
                          <a:effectLst/>
                          <a:latin typeface="+mn-lt"/>
                        </a:rPr>
                        <a:t>MDD 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N=42455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P=0.40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K=0.10/0.15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   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 err="1">
                          <a:effectLst/>
                          <a:latin typeface="+mn-lt"/>
                        </a:rPr>
                        <a:t>deCODE</a:t>
                      </a:r>
                      <a:endParaRPr lang="en-AU" sz="1000" dirty="0">
                        <a:effectLst/>
                        <a:latin typeface="+mn-lt"/>
                      </a:endParaRP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N=11516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P=0.17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K=0.10/0.15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 err="1" smtClean="0">
                          <a:effectLst/>
                          <a:latin typeface="+mn-lt"/>
                        </a:rPr>
                        <a:t>GenScot</a:t>
                      </a:r>
                      <a:endParaRPr lang="en-AU" sz="1000" dirty="0">
                        <a:effectLst/>
                        <a:latin typeface="+mn-lt"/>
                      </a:endParaRP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N=7355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P=0.14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K=0.10/0.15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GERA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N=45469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P=0.16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K=0.10/0.15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 err="1">
                          <a:effectLst/>
                          <a:latin typeface="+mn-lt"/>
                        </a:rPr>
                        <a:t>iPSYCH</a:t>
                      </a:r>
                      <a:endParaRPr lang="en-AU" sz="1000" dirty="0">
                        <a:effectLst/>
                        <a:latin typeface="+mn-lt"/>
                      </a:endParaRP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N=32089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P=0.51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K=0.10/0.15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UK Biobank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N=24337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P=0.34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K=0.10/0.15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23andMe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N=56371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P =0.26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K=0.10/0.15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CONVERGE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N=10640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P = 0.50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K =0.036</a:t>
                      </a:r>
                    </a:p>
                    <a:p>
                      <a:pPr indent="0" algn="ctr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 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</a:tr>
              <a:tr h="202483">
                <a:tc>
                  <a:txBody>
                    <a:bodyPr/>
                    <a:lstStyle/>
                    <a:p>
                      <a:pPr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Anchor MDD 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39167" marR="39167" marT="0" marB="0" anchor="ctr"/>
                </a:tc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0.13 (0.02)/0.14(0.02)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 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 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 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</a:tr>
              <a:tr h="202483">
                <a:tc>
                  <a:txBody>
                    <a:bodyPr/>
                    <a:lstStyle/>
                    <a:p>
                      <a:pPr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 err="1">
                          <a:effectLst/>
                          <a:latin typeface="+mn-lt"/>
                        </a:rPr>
                        <a:t>deCODE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39167" marR="39167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0.98 (0.29)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0.18 (0.08)/0.2 (0.09)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 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 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</a:tr>
              <a:tr h="202483">
                <a:tc>
                  <a:txBody>
                    <a:bodyPr/>
                    <a:lstStyle/>
                    <a:p>
                      <a:pPr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 err="1" smtClean="0">
                          <a:effectLst/>
                          <a:latin typeface="+mn-lt"/>
                        </a:rPr>
                        <a:t>GenScot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39167" marR="39167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0.79 (0.32)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0.61 (0.39)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0.25 (0.14)/0.28 (0.15)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 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 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</a:tr>
              <a:tr h="202483">
                <a:tc>
                  <a:txBody>
                    <a:bodyPr/>
                    <a:lstStyle/>
                    <a:p>
                      <a:pPr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GERA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39167" marR="39167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0.70 (0.17)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1.42 (0.46)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0.27 (0.36)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0.08 (0.03)/0.09 (0.03)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 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</a:tr>
              <a:tr h="202483">
                <a:tc>
                  <a:txBody>
                    <a:bodyPr/>
                    <a:lstStyle/>
                    <a:p>
                      <a:pPr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 err="1">
                          <a:effectLst/>
                          <a:latin typeface="+mn-lt"/>
                        </a:rPr>
                        <a:t>iPSYCH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39167" marR="39167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0.61 (0.10)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0.85 (0.26)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0.21 (0.22)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0.84 (0.20)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0.18 (0.02)/0.20 (0.02)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</a:tr>
              <a:tr h="202483">
                <a:tc>
                  <a:txBody>
                    <a:bodyPr/>
                    <a:lstStyle/>
                    <a:p>
                      <a:pPr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UK Biobank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39167" marR="39167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1.23 (0.27)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1.24 (0.38)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1.15 (0.52)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1.05 (0.34)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0.59 (0.17)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0.06 (0.02)/0.07 (0.03)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 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</a:tr>
              <a:tr h="202483">
                <a:tc>
                  <a:txBody>
                    <a:bodyPr/>
                    <a:lstStyle/>
                    <a:p>
                      <a:pPr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23andMe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39167" marR="39167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0.78 (0.11)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0.49 (0.21)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0.73 (0.33)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1.01 (0.23)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0.73 (0.13)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0.99 (0.27)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0.08 (0.01)/0.09 (0.02)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02483">
                <a:tc>
                  <a:txBody>
                    <a:bodyPr/>
                    <a:lstStyle/>
                    <a:p>
                      <a:pPr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dirty="0">
                          <a:effectLst/>
                          <a:latin typeface="+mn-lt"/>
                        </a:rPr>
                        <a:t>CONVERGE</a:t>
                      </a:r>
                      <a:endParaRPr lang="en-AU" sz="100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39167" marR="39167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0.26 (0.20)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0.25 (0.17)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>
                          <a:effectLst/>
                          <a:latin typeface="+mn-lt"/>
                        </a:rPr>
                        <a:t>-0.05 (0.68)</a:t>
                      </a:r>
                      <a:endParaRPr lang="en-AU" sz="1000" b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0.26 (0.15)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0.07 (0.09)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0.51 (0.18)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>
                          <a:effectLst/>
                          <a:latin typeface="+mn-lt"/>
                        </a:rPr>
                        <a:t>0.43 (0.09)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000" b="0" dirty="0" smtClean="0">
                          <a:effectLst/>
                          <a:latin typeface="+mn-lt"/>
                        </a:rPr>
                        <a:t>0.22</a:t>
                      </a:r>
                      <a:r>
                        <a:rPr lang="en-AU" sz="1000" b="0" baseline="0" dirty="0" smtClean="0">
                          <a:effectLst/>
                          <a:latin typeface="+mn-lt"/>
                        </a:rPr>
                        <a:t> (0.04)</a:t>
                      </a:r>
                      <a:endParaRPr lang="en-AU" sz="1000" b="0" dirty="0">
                        <a:effectLst/>
                        <a:latin typeface="+mn-lt"/>
                        <a:ea typeface="Times" charset="0"/>
                        <a:cs typeface="Times New Roman" charset="0"/>
                      </a:endParaRP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097" y="3766608"/>
            <a:ext cx="2691528" cy="259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746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94267" y="660400"/>
                <a:ext cx="7315200" cy="3885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u="sng" dirty="0" smtClean="0">
                    <a:latin typeface="Calibri" charset="0"/>
                    <a:ea typeface="Calibri" charset="0"/>
                    <a:cs typeface="Calibri" charset="0"/>
                  </a:rPr>
                  <a:t>Figure 1a: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 diagonals 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</m:ctrlPr>
                      </m:sSubSupPr>
                      <m:e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h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𝑆𝑁𝑃</m:t>
                        </m:r>
                      </m:sub>
                      <m:sup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 (standard error) using ARIC sample data as the LD reference for the European samples. CONVERGE subjects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are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Han Chinese, and the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same sample was used as the LD reference. These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estimates depend on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P (the proportion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of cases in the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total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sample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N)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and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K (the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proportion of cases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in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the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population). We used K values of 0.10 and 0.15 for the European ancestry samples. CONVERGE estimated K as 0.036.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The off-diagonals are genetic correlations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chemeClr val="tx1"/>
                            </a:solidFill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𝑟</m:t>
                        </m:r>
                      </m:e>
                      <m:sub>
                        <m:r>
                          <a:rPr lang="en-US" sz="1600" i="1">
                            <a:solidFill>
                              <a:schemeClr val="tx1"/>
                            </a:solidFill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US" sz="1600" dirty="0">
                    <a:solidFill>
                      <a:schemeClr val="tx1"/>
                    </a:solidFill>
                    <a:latin typeface="Calibri" charset="0"/>
                    <a:ea typeface="Calibri" charset="0"/>
                    <a:cs typeface="Calibri" charset="0"/>
                  </a:rPr>
                  <a:t>)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between samples estimated using bivariate LD score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regression.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Genetic correlations with CONVERGE were estimated using the trans-ancestry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“popcorn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”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algorithm.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(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Brown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,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Submitted) Although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𝑟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 has a parameter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space of [-1,1],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unbiased estimates can lie outside this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range and such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estimates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tend to have high SEs. </a:t>
                </a:r>
                <a:r>
                  <a:rPr lang="en-US" sz="1600" u="sng" dirty="0" smtClean="0">
                    <a:latin typeface="Calibri" charset="0"/>
                    <a:ea typeface="Calibri" charset="0"/>
                    <a:cs typeface="Calibri" charset="0"/>
                  </a:rPr>
                  <a:t>Figure 1b: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 we observed decreasing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</m:ctrlPr>
                      </m:sSubSupPr>
                      <m:e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h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𝑆𝑁𝑃</m:t>
                        </m:r>
                      </m:sub>
                      <m:sup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 with increasing sample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size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which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may reflect greater phenotypic 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heterogeneity in larger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samples or greater measurement error consequent to less intensive MDD phenotype assessments. </a:t>
                </a:r>
                <a:r>
                  <a:rPr lang="en-US" sz="1600" u="sng" dirty="0" smtClean="0">
                    <a:latin typeface="Calibri" charset="0"/>
                    <a:ea typeface="Calibri" charset="0"/>
                    <a:cs typeface="Calibri" charset="0"/>
                  </a:rPr>
                  <a:t>Figures 1c: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 we observed 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𝑟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 with lower mean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</m:ctrlPr>
                      </m:sSubSupPr>
                      <m:e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h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𝑆𝑁𝑃</m:t>
                        </m:r>
                      </m:sub>
                      <m:sup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2</m:t>
                        </m:r>
                      </m:sup>
                    </m:sSubSup>
                    <m:r>
                      <a:rPr lang="en-US" sz="1600" b="0" i="0" smtClean="0">
                        <a:latin typeface="Cambria Math" charset="0"/>
                        <a:ea typeface="Calibri" charset="0"/>
                        <a:cs typeface="Calibri" charset="0"/>
                      </a:rPr>
                      <m:t>.</m:t>
                    </m:r>
                  </m:oMath>
                </a14:m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sz="1600" u="sng" dirty="0">
                    <a:latin typeface="Calibri" charset="0"/>
                    <a:ea typeface="Calibri" charset="0"/>
                    <a:cs typeface="Calibri" charset="0"/>
                  </a:rPr>
                  <a:t>Figures </a:t>
                </a:r>
                <a:r>
                  <a:rPr lang="en-US" sz="1600" u="sng" dirty="0" smtClean="0">
                    <a:latin typeface="Calibri" charset="0"/>
                    <a:ea typeface="Calibri" charset="0"/>
                    <a:cs typeface="Calibri" charset="0"/>
                  </a:rPr>
                  <a:t>1d</a:t>
                </a:r>
                <a:r>
                  <a:rPr lang="en-US" sz="1600" u="sng" dirty="0">
                    <a:latin typeface="Calibri" charset="0"/>
                    <a:ea typeface="Calibri" charset="0"/>
                    <a:cs typeface="Calibri" charset="0"/>
                  </a:rPr>
                  <a:t>:</a:t>
                </a:r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 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as expected SNP-</a:t>
                </a:r>
                <a:r>
                  <a:rPr lang="en-US" sz="1600" dirty="0" err="1" smtClean="0">
                    <a:latin typeface="Calibri" charset="0"/>
                    <a:ea typeface="Calibri" charset="0"/>
                    <a:cs typeface="Calibri" charset="0"/>
                  </a:rPr>
                  <a:t>coheritability</a:t>
                </a:r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 (genetic covariance on the liability scale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𝑟</m:t>
                        </m:r>
                      </m:e>
                      <m:sub>
                        <m: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𝑔</m:t>
                        </m:r>
                      </m:sub>
                    </m:sSub>
                    <m:sSub>
                      <m:sSubPr>
                        <m:ctrlPr>
                          <a:rPr lang="en-US" sz="1600" b="0" i="1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AU" sz="1600" b="0" i="1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  <m:t>h</m:t>
                        </m:r>
                      </m:e>
                      <m:sub>
                        <m:r>
                          <a:rPr lang="en-AU" sz="1600" b="0" i="1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</m:ctrlPr>
                      </m:sSubPr>
                      <m:e>
                        <m:r>
                          <a:rPr lang="en-AU" sz="1600" i="1">
                            <a:latin typeface="Cambria Math" charset="0"/>
                            <a:ea typeface="Calibri" charset="0"/>
                            <a:cs typeface="Calibri" charset="0"/>
                          </a:rPr>
                          <m:t>h</m:t>
                        </m:r>
                      </m:e>
                      <m:sub>
                        <m:r>
                          <a:rPr lang="en-AU" sz="1600" b="0" i="1" smtClean="0">
                            <a:latin typeface="Cambria Math" charset="0"/>
                            <a:ea typeface="Calibri" charset="0"/>
                            <a:cs typeface="Calibri" charset="0"/>
                          </a:rPr>
                          <m:t>2</m:t>
                        </m:r>
                      </m:sub>
                    </m:sSub>
                    <m:r>
                      <a:rPr lang="en-AU" sz="1600" b="0" i="0" smtClean="0">
                        <a:latin typeface="Cambria Math" charset="0"/>
                        <a:ea typeface="Calibri" charset="0"/>
                        <a:cs typeface="Calibri" charset="0"/>
                      </a:rPr>
                      <m:t>) </m:t>
                    </m:r>
                  </m:oMath>
                </a14:m>
                <a:r>
                  <a:rPr lang="en-US" sz="1600" dirty="0" smtClean="0">
                    <a:latin typeface="Calibri" charset="0"/>
                    <a:ea typeface="Calibri" charset="0"/>
                    <a:cs typeface="Calibri" charset="0"/>
                  </a:rPr>
                  <a:t>is not associated with mean heritability. </a:t>
                </a:r>
                <a:endParaRPr lang="en-US" sz="16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267" y="660400"/>
                <a:ext cx="7315200" cy="3885103"/>
              </a:xfrm>
              <a:prstGeom prst="rect">
                <a:avLst/>
              </a:prstGeom>
              <a:blipFill rotWithShape="0">
                <a:blip r:embed="rId2"/>
                <a:stretch>
                  <a:fillRect l="-500" t="-313" r="-917" b="-86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7628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72"/>
          <a:stretch/>
        </p:blipFill>
        <p:spPr>
          <a:xfrm>
            <a:off x="978569" y="2903622"/>
            <a:ext cx="6318504" cy="38741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64"/>
          <a:stretch/>
        </p:blipFill>
        <p:spPr>
          <a:xfrm>
            <a:off x="1026695" y="288758"/>
            <a:ext cx="2743200" cy="24616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8758" y="28875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(a)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8758" y="2831432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(b)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01853" y="3200764"/>
            <a:ext cx="1885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FF0000"/>
                </a:solidFill>
              </a:rPr>
              <a:t>Need to add </a:t>
            </a:r>
            <a:r>
              <a:rPr lang="en-US" i="1" dirty="0" err="1" smtClean="0">
                <a:solidFill>
                  <a:srgbClr val="FF0000"/>
                </a:solidFill>
              </a:rPr>
              <a:t>chrX</a:t>
            </a:r>
            <a:endParaRPr 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09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Supplemental Figures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0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64"/>
          <a:stretch/>
        </p:blipFill>
        <p:spPr>
          <a:xfrm>
            <a:off x="914172" y="2547126"/>
            <a:ext cx="7093238" cy="43108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84"/>
          <a:stretch/>
        </p:blipFill>
        <p:spPr>
          <a:xfrm>
            <a:off x="1037161" y="116957"/>
            <a:ext cx="2743200" cy="25077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8758" y="28875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(a)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8758" y="2831432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(b)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034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05853" y="994611"/>
            <a:ext cx="1802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Nine forest plots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020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05853" y="994611"/>
            <a:ext cx="2036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Nine regional plots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4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05853" y="994611"/>
            <a:ext cx="7459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Plot of chromosome size (</a:t>
            </a:r>
            <a:r>
              <a:rPr lang="en-US" dirty="0" err="1" smtClean="0"/>
              <a:t>mpb</a:t>
            </a:r>
            <a:r>
              <a:rPr lang="en-US" dirty="0" smtClean="0"/>
              <a:t>) on X axis, SNP-chromosome h2 on Y axis. </a:t>
            </a:r>
          </a:p>
          <a:p>
            <a:r>
              <a:rPr lang="en-US" dirty="0" smtClean="0"/>
              <a:t>Please include </a:t>
            </a:r>
            <a:r>
              <a:rPr lang="en-US" dirty="0" err="1" smtClean="0"/>
              <a:t>chrX</a:t>
            </a:r>
            <a:r>
              <a:rPr lang="en-US" dirty="0" smtClean="0"/>
              <a:t> if possible!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045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id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pfs.talk.2015</Template>
  <TotalTime>167</TotalTime>
  <Words>343</Words>
  <Application>Microsoft Macintosh PowerPoint</Application>
  <PresentationFormat>On-screen Show (4:3)</PresentationFormat>
  <Paragraphs>150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Cambria Math</vt:lpstr>
      <vt:lpstr>Franklin Gothic Medium</vt:lpstr>
      <vt:lpstr>Times</vt:lpstr>
      <vt:lpstr>Times New Roman</vt:lpstr>
      <vt:lpstr>Arial</vt:lpstr>
      <vt:lpstr>Office Theme</vt:lpstr>
      <vt:lpstr>Figures</vt:lpstr>
      <vt:lpstr>PowerPoint Presentation</vt:lpstr>
      <vt:lpstr>PowerPoint Presentation</vt:lpstr>
      <vt:lpstr>PowerPoint Presentation</vt:lpstr>
      <vt:lpstr>Supplemental 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pfs</dc:creator>
  <cp:lastModifiedBy>pfs</cp:lastModifiedBy>
  <cp:revision>32</cp:revision>
  <dcterms:created xsi:type="dcterms:W3CDTF">2016-04-21T08:48:21Z</dcterms:created>
  <dcterms:modified xsi:type="dcterms:W3CDTF">2016-05-06T08:56:28Z</dcterms:modified>
</cp:coreProperties>
</file>

<file path=docProps/thumbnail.jpeg>
</file>